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5" r:id="rId2"/>
    <p:sldId id="313" r:id="rId3"/>
    <p:sldId id="308" r:id="rId4"/>
    <p:sldId id="317" r:id="rId5"/>
    <p:sldId id="314" r:id="rId6"/>
    <p:sldId id="309" r:id="rId7"/>
    <p:sldId id="312" r:id="rId8"/>
    <p:sldId id="318" r:id="rId9"/>
    <p:sldId id="310" r:id="rId10"/>
    <p:sldId id="316" r:id="rId11"/>
    <p:sldId id="315" r:id="rId12"/>
    <p:sldId id="307" r:id="rId13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ús Medina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CCFF"/>
    <a:srgbClr val="FF9933"/>
    <a:srgbClr val="FF9966"/>
    <a:srgbClr val="F6A70A"/>
    <a:srgbClr val="57A972"/>
    <a:srgbClr val="F7DB09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9" autoAdjust="0"/>
    <p:restoredTop sz="94662" autoAdjust="0"/>
  </p:normalViewPr>
  <p:slideViewPr>
    <p:cSldViewPr showGuides="1">
      <p:cViewPr varScale="1">
        <p:scale>
          <a:sx n="86" d="100"/>
          <a:sy n="86" d="100"/>
        </p:scale>
        <p:origin x="11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2371" y="53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DEA220-ABA8-46F8-A1D4-D14A8276C2EB}" type="datetimeFigureOut">
              <a:rPr lang="es-VE"/>
              <a:pPr>
                <a:defRPr/>
              </a:pPr>
              <a:t>14/10/2022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832DBF-60D7-4AE3-8F1E-F521D0DF157A}" type="slidenum">
              <a:rPr lang="es-VE" altLang="es-ES"/>
              <a:pPr/>
              <a:t>‹Nº›</a:t>
            </a:fld>
            <a:endParaRPr lang="es-VE" altLang="es-ES"/>
          </a:p>
        </p:txBody>
      </p:sp>
    </p:spTree>
    <p:extLst>
      <p:ext uri="{BB962C8B-B14F-4D97-AF65-F5344CB8AC3E}">
        <p14:creationId xmlns:p14="http://schemas.microsoft.com/office/powerpoint/2010/main" val="2622533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9A28D1-3B7C-4E31-9E8F-F02C4A4500F4}" type="datetimeFigureOut">
              <a:rPr lang="es-ES"/>
              <a:pPr>
                <a:defRPr/>
              </a:pPr>
              <a:t>14/10/2022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4709A3-47CE-4F76-ADBD-5E79BD4F5D9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6730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709A3-47CE-4F76-ADBD-5E79BD4F5D9F}" type="slidenum">
              <a:rPr lang="es-ES" altLang="es-ES" smtClean="0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5527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0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7320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6 Imagen" descr="H COLOR LARGO  ADRAIANA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0956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 userDrawn="1"/>
        </p:nvCxnSpPr>
        <p:spPr>
          <a:xfrm>
            <a:off x="533400" y="6308725"/>
            <a:ext cx="8215313" cy="158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estioncalidadyambiente.ucab.edu.v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mp"/><Relationship Id="rId3" Type="http://schemas.openxmlformats.org/officeDocument/2006/relationships/image" Target="../media/image10.tmp"/><Relationship Id="rId7" Type="http://schemas.openxmlformats.org/officeDocument/2006/relationships/image" Target="../media/image12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uayanaweb.ucab.edu.ve/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gestioncalidadyambiente.ucab.edu.v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rperaza@ucab.edu.ve" TargetMode="External"/><Relationship Id="rId2" Type="http://schemas.openxmlformats.org/officeDocument/2006/relationships/hyperlink" Target="mailto:calfaroa@ucab.edu.v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riajgo@ucab.edu.ve" TargetMode="External"/><Relationship Id="rId4" Type="http://schemas.openxmlformats.org/officeDocument/2006/relationships/hyperlink" Target="mailto:calidadyambiente@ucab.edu.v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Rectángulo"/>
          <p:cNvSpPr>
            <a:spLocks noChangeArrowheads="1"/>
          </p:cNvSpPr>
          <p:nvPr/>
        </p:nvSpPr>
        <p:spPr bwMode="auto">
          <a:xfrm>
            <a:off x="144016" y="121961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latin typeface="+mj-lt"/>
              </a:rPr>
              <a:t>Buzón de Reclamos, Quejas, Sugerencias  </a:t>
            </a:r>
          </a:p>
          <a:p>
            <a:pPr algn="ctr"/>
            <a:r>
              <a:rPr lang="es-ES" sz="2800" b="1" dirty="0" smtClean="0">
                <a:latin typeface="+mj-lt"/>
              </a:rPr>
              <a:t>&amp; </a:t>
            </a:r>
            <a:r>
              <a:rPr lang="es-ES" sz="2800" b="1" dirty="0" smtClean="0">
                <a:latin typeface="+mj-lt"/>
              </a:rPr>
              <a:t>Agradecimientos.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323976" y="5877272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Octubre 2022</a:t>
            </a:r>
            <a:endParaRPr lang="es-ES" sz="1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5" y="2217160"/>
            <a:ext cx="3577361" cy="3577361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83792"/>
            <a:ext cx="3384376" cy="338437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39552" y="6453336"/>
            <a:ext cx="66967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539552" y="6381328"/>
            <a:ext cx="8352928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025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6453336"/>
            <a:ext cx="66967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CuadroTexto"/>
          <p:cNvSpPr txBox="1"/>
          <p:nvPr/>
        </p:nvSpPr>
        <p:spPr>
          <a:xfrm>
            <a:off x="5652120" y="76397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4. Documentos Relacionados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54759" y="2019549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/>
              <a:t>1-PAG-ES032 Atención al Estudiante y Profesor Escuelas</a:t>
            </a:r>
          </a:p>
          <a:p>
            <a:pPr algn="ctr"/>
            <a:endParaRPr lang="es-VE" b="1" dirty="0" smtClean="0"/>
          </a:p>
          <a:p>
            <a:pPr algn="ctr"/>
            <a:r>
              <a:rPr lang="es-VE" b="1" dirty="0" smtClean="0"/>
              <a:t>1-PAG-EP012 Atención al estudiante y al Docente</a:t>
            </a:r>
            <a:r>
              <a:rPr lang="es-VE" dirty="0" smtClean="0"/>
              <a:t/>
            </a:r>
            <a:br>
              <a:rPr lang="es-VE" dirty="0" smtClean="0"/>
            </a:br>
            <a:endParaRPr lang="es-VE" b="1" dirty="0" smtClean="0"/>
          </a:p>
          <a:p>
            <a:pPr algn="ctr"/>
            <a:r>
              <a:rPr lang="es-VE" b="1" dirty="0" smtClean="0"/>
              <a:t>1-PER-FC005 Atención al participante y al Facilitador</a:t>
            </a:r>
          </a:p>
          <a:p>
            <a:pPr algn="ctr"/>
            <a:endParaRPr lang="es-VE" b="1" dirty="0" smtClean="0"/>
          </a:p>
          <a:p>
            <a:pPr algn="ctr"/>
            <a:r>
              <a:rPr lang="es-VE" b="1" dirty="0" smtClean="0"/>
              <a:t>1-GIN-020 Atención al Cliente </a:t>
            </a:r>
            <a:endParaRPr lang="es-VE" dirty="0" smtClean="0"/>
          </a:p>
          <a:p>
            <a:pPr algn="ctr"/>
            <a:endParaRPr lang="es-VE" b="1" dirty="0" smtClean="0"/>
          </a:p>
        </p:txBody>
      </p:sp>
      <p:pic>
        <p:nvPicPr>
          <p:cNvPr id="4098" name="Picture 2" descr="C:\Users\lmuziott.OFICINAS\Desktop\Diseño sin títu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327" y="2777917"/>
            <a:ext cx="2380953" cy="2380953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148064" y="201512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>
                <a:hlinkClick r:id="rId3"/>
              </a:rPr>
              <a:t>https://gestioncalidadyambiente.ucab.edu.ve/</a:t>
            </a:r>
            <a:r>
              <a:rPr lang="es-VE" dirty="0" smtClean="0"/>
              <a:t> </a:t>
            </a:r>
            <a:endParaRPr lang="es-VE" dirty="0"/>
          </a:p>
        </p:txBody>
      </p:sp>
      <p:sp>
        <p:nvSpPr>
          <p:cNvPr id="8" name="7 Rectángulo"/>
          <p:cNvSpPr/>
          <p:nvPr/>
        </p:nvSpPr>
        <p:spPr>
          <a:xfrm>
            <a:off x="539552" y="6381328"/>
            <a:ext cx="8352928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4664182" y="134236"/>
            <a:ext cx="44197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 Black" pitchFamily="34" charset="0"/>
              </a:rPr>
              <a:t>Buzón de Reclamos, </a:t>
            </a:r>
            <a:r>
              <a:rPr lang="es-ES" sz="1400" dirty="0" smtClean="0">
                <a:latin typeface="Arial Black" pitchFamily="34" charset="0"/>
              </a:rPr>
              <a:t>Quejas, Sugerencias &amp; </a:t>
            </a:r>
            <a:r>
              <a:rPr lang="es-ES" sz="1400" dirty="0">
                <a:latin typeface="Arial Black" pitchFamily="34" charset="0"/>
              </a:rPr>
              <a:t>A</a:t>
            </a:r>
            <a:r>
              <a:rPr lang="es-ES" sz="1400" dirty="0" smtClean="0">
                <a:latin typeface="Arial Black" pitchFamily="34" charset="0"/>
              </a:rPr>
              <a:t>gradecimientos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6453336"/>
            <a:ext cx="66967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CuadroTexto"/>
          <p:cNvSpPr txBox="1"/>
          <p:nvPr/>
        </p:nvSpPr>
        <p:spPr>
          <a:xfrm>
            <a:off x="7436455" y="7647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5. Registros</a:t>
            </a:r>
          </a:p>
        </p:txBody>
      </p:sp>
      <p:pic>
        <p:nvPicPr>
          <p:cNvPr id="3074" name="Picture 2" descr="C:\Users\lmuziott.OFICINAS\Desktop\1_y2OGgXidlBONwZjLB2T7P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11212">
            <a:off x="472250" y="1873808"/>
            <a:ext cx="2376867" cy="2376867"/>
          </a:xfrm>
          <a:prstGeom prst="rect">
            <a:avLst/>
          </a:prstGeom>
          <a:noFill/>
        </p:spPr>
      </p:pic>
      <p:pic>
        <p:nvPicPr>
          <p:cNvPr id="3077" name="Picture 5" descr="C:\Users\lmuziott.OFICINAS\Desktop\514+Aq3n+-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5758">
            <a:off x="6190578" y="1784885"/>
            <a:ext cx="2554712" cy="2554712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555776" y="4005064"/>
            <a:ext cx="396044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Todos los correos que sean enviados durante </a:t>
            </a:r>
            <a:r>
              <a:rPr lang="es-VE" dirty="0" smtClean="0"/>
              <a:t>el tratamiento a la RQS &amp; Agradecimiento, </a:t>
            </a:r>
            <a:r>
              <a:rPr lang="es-VE" dirty="0" smtClean="0"/>
              <a:t>serán </a:t>
            </a:r>
            <a:r>
              <a:rPr lang="es-VE" dirty="0" smtClean="0"/>
              <a:t>almacenados para llevar un control y seguimiento de las solicitudes. </a:t>
            </a:r>
            <a:endParaRPr lang="es-VE" dirty="0"/>
          </a:p>
        </p:txBody>
      </p:sp>
      <p:sp>
        <p:nvSpPr>
          <p:cNvPr id="8" name="7 Rectángulo"/>
          <p:cNvSpPr/>
          <p:nvPr/>
        </p:nvSpPr>
        <p:spPr>
          <a:xfrm>
            <a:off x="539552" y="6381328"/>
            <a:ext cx="8352928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44918"/>
            <a:ext cx="2844316" cy="1992487"/>
          </a:xfrm>
          <a:prstGeom prst="rect">
            <a:avLst/>
          </a:prstGeom>
        </p:spPr>
      </p:pic>
      <p:sp>
        <p:nvSpPr>
          <p:cNvPr id="12" name="3 Rectángulo"/>
          <p:cNvSpPr>
            <a:spLocks noChangeArrowheads="1"/>
          </p:cNvSpPr>
          <p:nvPr/>
        </p:nvSpPr>
        <p:spPr bwMode="auto">
          <a:xfrm>
            <a:off x="4664182" y="134236"/>
            <a:ext cx="44197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 Black" pitchFamily="34" charset="0"/>
              </a:rPr>
              <a:t>Buzón de Reclamos, </a:t>
            </a:r>
            <a:r>
              <a:rPr lang="es-ES" sz="1400" dirty="0" smtClean="0">
                <a:latin typeface="Arial Black" pitchFamily="34" charset="0"/>
              </a:rPr>
              <a:t>Quejas, Sugerencias &amp; </a:t>
            </a:r>
            <a:r>
              <a:rPr lang="es-ES" sz="1400" dirty="0">
                <a:latin typeface="Arial Black" pitchFamily="34" charset="0"/>
              </a:rPr>
              <a:t>A</a:t>
            </a:r>
            <a:r>
              <a:rPr lang="es-ES" sz="1400" dirty="0" smtClean="0">
                <a:latin typeface="Arial Black" pitchFamily="34" charset="0"/>
              </a:rPr>
              <a:t>gradecimientos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8" y="702136"/>
            <a:ext cx="8460432" cy="529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43266"/>
            <a:ext cx="1975537" cy="197553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39552" y="6453336"/>
            <a:ext cx="66967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539552" y="6381328"/>
            <a:ext cx="8352928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580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6453336"/>
            <a:ext cx="66967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CuadroTexto"/>
          <p:cNvSpPr txBox="1"/>
          <p:nvPr/>
        </p:nvSpPr>
        <p:spPr>
          <a:xfrm>
            <a:off x="229876" y="186590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1. Objetivo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932338" y="186732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2. Alcance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841759" y="345751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4. Documentos Relacionados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29876" y="364879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3. Procedimiento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843807" y="540391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5. Registros</a:t>
            </a:r>
          </a:p>
        </p:txBody>
      </p:sp>
      <p:pic>
        <p:nvPicPr>
          <p:cNvPr id="1028" name="Picture 4" descr="C:\Users\lmuziott.OFICINAS\Desktop\caracteristicas-atingir-objetivos-profissionais-noticias.jpg"/>
          <p:cNvPicPr>
            <a:picLocks noChangeAspect="1" noChangeArrowheads="1"/>
          </p:cNvPicPr>
          <p:nvPr/>
        </p:nvPicPr>
        <p:blipFill>
          <a:blip r:embed="rId3" cstate="print"/>
          <a:srcRect l="25578" r="25579"/>
          <a:stretch>
            <a:fillRect/>
          </a:stretch>
        </p:blipFill>
        <p:spPr bwMode="auto">
          <a:xfrm>
            <a:off x="1598028" y="1359991"/>
            <a:ext cx="1372309" cy="138116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29" name="Picture 5" descr="C:\Users\lmuziott.OFICINAS\Desktop\retencion-de-documentos-1024x768.jpg"/>
          <p:cNvPicPr>
            <a:picLocks noChangeAspect="1" noChangeArrowheads="1"/>
          </p:cNvPicPr>
          <p:nvPr/>
        </p:nvPicPr>
        <p:blipFill>
          <a:blip r:embed="rId4" cstate="print"/>
          <a:srcRect l="11842" t="5263" r="9210" b="15789"/>
          <a:stretch>
            <a:fillRect/>
          </a:stretch>
        </p:blipFill>
        <p:spPr bwMode="auto">
          <a:xfrm>
            <a:off x="6626946" y="3308794"/>
            <a:ext cx="1430148" cy="107261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30" name="Picture 6" descr="C:\Users\lmuziott.OFICINAS\Desktop\descarg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0242" y="1403919"/>
            <a:ext cx="1296144" cy="12961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31" name="Picture 7" descr="C:\Users\lmuziott.OFICINAS\Desktop\image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7017" y="3244376"/>
            <a:ext cx="1358148" cy="11370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32" name="Picture 8" descr="C:\Users\lmuziott.OFICINAS\Desktop\9796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91229">
            <a:off x="4449958" y="4778479"/>
            <a:ext cx="1250863" cy="1250863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8057094" y="491632"/>
            <a:ext cx="80021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VE" dirty="0" smtClean="0"/>
              <a:t>Índice</a:t>
            </a:r>
            <a:endParaRPr lang="es-VE" dirty="0"/>
          </a:p>
        </p:txBody>
      </p:sp>
      <p:sp>
        <p:nvSpPr>
          <p:cNvPr id="14" name="13 Rectángulo"/>
          <p:cNvSpPr/>
          <p:nvPr/>
        </p:nvSpPr>
        <p:spPr>
          <a:xfrm>
            <a:off x="539552" y="6381328"/>
            <a:ext cx="8352928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" y="2036006"/>
            <a:ext cx="4596130" cy="3456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30594"/>
            <a:ext cx="4680520" cy="31240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4 Llamada ovalada"/>
          <p:cNvSpPr/>
          <p:nvPr/>
        </p:nvSpPr>
        <p:spPr>
          <a:xfrm rot="21274545">
            <a:off x="4291054" y="1107283"/>
            <a:ext cx="4798999" cy="1900742"/>
          </a:xfrm>
          <a:prstGeom prst="wedgeEllipseCallout">
            <a:avLst>
              <a:gd name="adj1" fmla="val -51594"/>
              <a:gd name="adj2" fmla="val -453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 rot="21277007">
            <a:off x="4790622" y="1376878"/>
            <a:ext cx="390870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dirty="0" smtClean="0"/>
              <a:t>Los estudiantes, personal administrativo-docente y público general pueden realizar sus </a:t>
            </a:r>
            <a:r>
              <a:rPr lang="es-E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Reclamos, Quejas,  Sugerencias (RQS</a:t>
            </a:r>
            <a:r>
              <a:rPr lang="es-ES" sz="1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Agradecimientos  </a:t>
            </a:r>
            <a:r>
              <a:rPr lang="es-ES" sz="1300" dirty="0" smtClean="0"/>
              <a:t>a través del portal Web Gestión de Calidad y Ambiente</a:t>
            </a:r>
          </a:p>
          <a:p>
            <a:pPr algn="ctr"/>
            <a:r>
              <a:rPr lang="es-ES" sz="1300" dirty="0">
                <a:hlinkClick r:id="rId4"/>
              </a:rPr>
              <a:t>https://gestioncalidadyambiente.ucab.edu.ve</a:t>
            </a:r>
            <a:r>
              <a:rPr lang="es-ES" sz="1300" dirty="0" smtClean="0">
                <a:hlinkClick r:id="rId4"/>
              </a:rPr>
              <a:t>/</a:t>
            </a:r>
            <a:endParaRPr lang="es-ES" sz="1300" dirty="0" smtClean="0"/>
          </a:p>
          <a:p>
            <a:pPr algn="ctr"/>
            <a:endParaRPr lang="es-ES" sz="1300" dirty="0"/>
          </a:p>
        </p:txBody>
      </p:sp>
      <p:sp>
        <p:nvSpPr>
          <p:cNvPr id="8" name="7 Elipse"/>
          <p:cNvSpPr/>
          <p:nvPr/>
        </p:nvSpPr>
        <p:spPr>
          <a:xfrm>
            <a:off x="517908" y="3423613"/>
            <a:ext cx="1271929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0438">
            <a:off x="3068135" y="834838"/>
            <a:ext cx="1095956" cy="1095956"/>
          </a:xfrm>
          <a:prstGeom prst="rect">
            <a:avLst/>
          </a:prstGeom>
        </p:spPr>
      </p:pic>
      <p:sp>
        <p:nvSpPr>
          <p:cNvPr id="11" name="3 Rectángulo"/>
          <p:cNvSpPr>
            <a:spLocks noChangeArrowheads="1"/>
          </p:cNvSpPr>
          <p:nvPr/>
        </p:nvSpPr>
        <p:spPr bwMode="auto">
          <a:xfrm>
            <a:off x="4664182" y="134236"/>
            <a:ext cx="44197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 Black" pitchFamily="34" charset="0"/>
              </a:rPr>
              <a:t>Buzón de Reclamos, </a:t>
            </a:r>
            <a:r>
              <a:rPr lang="es-ES" sz="1400" dirty="0" smtClean="0">
                <a:latin typeface="Arial Black" pitchFamily="34" charset="0"/>
              </a:rPr>
              <a:t>Quejas, Sugerencias &amp; </a:t>
            </a:r>
            <a:r>
              <a:rPr lang="es-ES" sz="1400" dirty="0">
                <a:latin typeface="Arial Black" pitchFamily="34" charset="0"/>
              </a:rPr>
              <a:t>A</a:t>
            </a:r>
            <a:r>
              <a:rPr lang="es-ES" sz="1400" dirty="0" smtClean="0">
                <a:latin typeface="Arial Black" pitchFamily="34" charset="0"/>
              </a:rPr>
              <a:t>gradecimientos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39552" y="6381328"/>
            <a:ext cx="8352928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12 CuadroTexto"/>
          <p:cNvSpPr txBox="1"/>
          <p:nvPr/>
        </p:nvSpPr>
        <p:spPr>
          <a:xfrm>
            <a:off x="7683205" y="67321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1. Objetivo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40680" y="1013484"/>
            <a:ext cx="2951486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400" dirty="0">
                <a:hlinkClick r:id="rId6"/>
              </a:rPr>
              <a:t>https://www.ucab.edu.ve/</a:t>
            </a:r>
            <a:endParaRPr lang="es-VE" sz="1400" dirty="0" smtClean="0">
              <a:hlinkClick r:id="rId6"/>
            </a:endParaRPr>
          </a:p>
          <a:p>
            <a:pPr algn="ctr"/>
            <a:endParaRPr lang="es-VE" sz="1400" dirty="0">
              <a:hlinkClick r:id="rId6"/>
            </a:endParaRPr>
          </a:p>
          <a:p>
            <a:pPr algn="ctr"/>
            <a:r>
              <a:rPr lang="es-VE" sz="1400" dirty="0" smtClean="0">
                <a:hlinkClick r:id="rId6"/>
              </a:rPr>
              <a:t>http</a:t>
            </a:r>
            <a:r>
              <a:rPr lang="es-VE" sz="1400" dirty="0">
                <a:hlinkClick r:id="rId6"/>
              </a:rPr>
              <a:t>://guayanaweb.ucab.edu.ve</a:t>
            </a:r>
            <a:r>
              <a:rPr lang="es-VE" sz="1400" dirty="0" smtClean="0">
                <a:hlinkClick r:id="rId6"/>
              </a:rPr>
              <a:t>/</a:t>
            </a:r>
            <a:endParaRPr lang="es-VE" sz="1400" dirty="0" smtClean="0"/>
          </a:p>
        </p:txBody>
      </p:sp>
      <p:sp>
        <p:nvSpPr>
          <p:cNvPr id="15" name="7 Elipse"/>
          <p:cNvSpPr/>
          <p:nvPr/>
        </p:nvSpPr>
        <p:spPr>
          <a:xfrm>
            <a:off x="4704476" y="4509120"/>
            <a:ext cx="1157112" cy="829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3047" flipH="1">
            <a:off x="4277718" y="2677277"/>
            <a:ext cx="746847" cy="590057"/>
          </a:xfrm>
          <a:prstGeom prst="rect">
            <a:avLst/>
          </a:prstGeom>
        </p:spPr>
      </p:pic>
      <p:pic>
        <p:nvPicPr>
          <p:cNvPr id="19" name="0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82" y="2057654"/>
            <a:ext cx="2581592" cy="2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6381328"/>
            <a:ext cx="8352928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CuadroTexto"/>
          <p:cNvSpPr txBox="1"/>
          <p:nvPr/>
        </p:nvSpPr>
        <p:spPr>
          <a:xfrm>
            <a:off x="3056081" y="1565413"/>
            <a:ext cx="455813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VE" dirty="0" smtClean="0"/>
              <a:t>Portal Web </a:t>
            </a:r>
            <a:r>
              <a:rPr lang="es-VE" dirty="0"/>
              <a:t>G</a:t>
            </a:r>
            <a:r>
              <a:rPr lang="es-VE" dirty="0" smtClean="0"/>
              <a:t>estión Calidad </a:t>
            </a:r>
            <a:r>
              <a:rPr lang="es-VE" dirty="0" smtClean="0"/>
              <a:t>y Ambiente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596336" y="6926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1. Objetivo</a:t>
            </a:r>
          </a:p>
        </p:txBody>
      </p:sp>
      <p:sp>
        <p:nvSpPr>
          <p:cNvPr id="12" name="3 Rectángulo"/>
          <p:cNvSpPr>
            <a:spLocks noChangeArrowheads="1"/>
          </p:cNvSpPr>
          <p:nvPr/>
        </p:nvSpPr>
        <p:spPr bwMode="auto">
          <a:xfrm>
            <a:off x="4664182" y="134236"/>
            <a:ext cx="44197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 Black" pitchFamily="34" charset="0"/>
              </a:rPr>
              <a:t>Buzón de Reclamos, </a:t>
            </a:r>
            <a:r>
              <a:rPr lang="es-ES" sz="1400" dirty="0" smtClean="0">
                <a:latin typeface="Arial Black" pitchFamily="34" charset="0"/>
              </a:rPr>
              <a:t>Quejas, Sugerencias </a:t>
            </a:r>
            <a:r>
              <a:rPr lang="es-ES" sz="1400" dirty="0" smtClean="0">
                <a:latin typeface="Arial Black" pitchFamily="34" charset="0"/>
              </a:rPr>
              <a:t>&amp; </a:t>
            </a:r>
            <a:r>
              <a:rPr lang="es-ES" sz="1400" dirty="0" smtClean="0">
                <a:latin typeface="Arial Black" pitchFamily="34" charset="0"/>
              </a:rPr>
              <a:t>Agradecimientos</a:t>
            </a:r>
            <a:endParaRPr lang="es-ES" sz="1400" dirty="0" smtClean="0">
              <a:latin typeface="Arial Black" pitchFamily="34" charset="0"/>
            </a:endParaRPr>
          </a:p>
        </p:txBody>
      </p:sp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67" y="2052761"/>
            <a:ext cx="6876256" cy="41840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6 Elipse"/>
          <p:cNvSpPr/>
          <p:nvPr/>
        </p:nvSpPr>
        <p:spPr>
          <a:xfrm>
            <a:off x="2205885" y="3852500"/>
            <a:ext cx="1541472" cy="584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9863">
            <a:off x="3600874" y="4092615"/>
            <a:ext cx="1264877" cy="981342"/>
          </a:xfrm>
          <a:prstGeom prst="rect">
            <a:avLst/>
          </a:prstGeom>
        </p:spPr>
      </p:pic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35496" y="3616912"/>
            <a:ext cx="206207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chemeClr val="tx2"/>
                </a:solidFill>
                <a:latin typeface="Arial Black" pitchFamily="34" charset="0"/>
              </a:rPr>
              <a:t>Buzón de Reclamos, </a:t>
            </a:r>
            <a:r>
              <a:rPr lang="es-ES" sz="1200" dirty="0" smtClean="0">
                <a:solidFill>
                  <a:schemeClr val="tx2"/>
                </a:solidFill>
                <a:latin typeface="Arial Black" pitchFamily="34" charset="0"/>
              </a:rPr>
              <a:t>Quejas, Sugerencias &amp; Agradecimientos</a:t>
            </a:r>
            <a:endParaRPr lang="es-ES" sz="12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lmuziott.OFICINAS\Desktop\Foto Ucab Guayana 2012 baja resol.jpg"/>
          <p:cNvPicPr>
            <a:picLocks noChangeAspect="1" noChangeArrowheads="1"/>
          </p:cNvPicPr>
          <p:nvPr/>
        </p:nvPicPr>
        <p:blipFill>
          <a:blip r:embed="rId2" cstate="print"/>
          <a:srcRect l="19760"/>
          <a:stretch>
            <a:fillRect/>
          </a:stretch>
        </p:blipFill>
        <p:spPr bwMode="auto">
          <a:xfrm>
            <a:off x="3887924" y="2901062"/>
            <a:ext cx="5070140" cy="3335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539552" y="6453336"/>
            <a:ext cx="66967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CuadroTexto"/>
          <p:cNvSpPr txBox="1"/>
          <p:nvPr/>
        </p:nvSpPr>
        <p:spPr>
          <a:xfrm>
            <a:off x="7583538" y="62192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2. Alcance </a:t>
            </a:r>
          </a:p>
        </p:txBody>
      </p:sp>
      <p:pic>
        <p:nvPicPr>
          <p:cNvPr id="2051" name="Picture 3" descr="C:\Users\lmuziott.OFICINAS\Desktop\web3-ucab-univerisity-venezuela-andres-bello-ucab-edu-ve.jpg"/>
          <p:cNvPicPr>
            <a:picLocks noChangeAspect="1" noChangeArrowheads="1"/>
          </p:cNvPicPr>
          <p:nvPr/>
        </p:nvPicPr>
        <p:blipFill>
          <a:blip r:embed="rId3" cstate="print"/>
          <a:srcRect r="16925"/>
          <a:stretch>
            <a:fillRect/>
          </a:stretch>
        </p:blipFill>
        <p:spPr bwMode="auto">
          <a:xfrm>
            <a:off x="251520" y="991253"/>
            <a:ext cx="4968552" cy="322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251520" y="428363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b="1" dirty="0" smtClean="0"/>
              <a:t>UCAB Caracas</a:t>
            </a:r>
            <a:endParaRPr lang="es-VE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948840" y="253172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b="1" dirty="0" smtClean="0"/>
              <a:t>UCAB Guayana</a:t>
            </a:r>
            <a:endParaRPr lang="es-VE" b="1" dirty="0"/>
          </a:p>
        </p:txBody>
      </p:sp>
      <p:sp>
        <p:nvSpPr>
          <p:cNvPr id="8" name="7 Rectángulo"/>
          <p:cNvSpPr/>
          <p:nvPr/>
        </p:nvSpPr>
        <p:spPr>
          <a:xfrm>
            <a:off x="539552" y="6381328"/>
            <a:ext cx="8352928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3 Rectángulo"/>
          <p:cNvSpPr>
            <a:spLocks noChangeArrowheads="1"/>
          </p:cNvSpPr>
          <p:nvPr/>
        </p:nvSpPr>
        <p:spPr bwMode="auto">
          <a:xfrm>
            <a:off x="4664182" y="134236"/>
            <a:ext cx="44197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 Black" pitchFamily="34" charset="0"/>
              </a:rPr>
              <a:t>Buzón de Reclamos, </a:t>
            </a:r>
            <a:r>
              <a:rPr lang="es-ES" sz="1400" dirty="0" smtClean="0">
                <a:latin typeface="Arial Black" pitchFamily="34" charset="0"/>
              </a:rPr>
              <a:t>Quejas, Sugerencias &amp; Agradecimientos</a:t>
            </a:r>
            <a:endParaRPr lang="es-ES" sz="1400" dirty="0" smtClean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dondear rectángulo de esquina diagonal"/>
          <p:cNvSpPr/>
          <p:nvPr/>
        </p:nvSpPr>
        <p:spPr>
          <a:xfrm>
            <a:off x="93634" y="875022"/>
            <a:ext cx="3990412" cy="937443"/>
          </a:xfrm>
          <a:prstGeom prst="round2DiagRect">
            <a:avLst>
              <a:gd name="adj1" fmla="val 0"/>
              <a:gd name="adj2" fmla="val 23689"/>
            </a:avLst>
          </a:prstGeom>
          <a:solidFill>
            <a:srgbClr val="33CCFF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173882" y="981468"/>
            <a:ext cx="3829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En esta sección, </a:t>
            </a:r>
            <a:r>
              <a:rPr lang="es-ES" sz="1400" dirty="0"/>
              <a:t>el </a:t>
            </a:r>
            <a:r>
              <a:rPr lang="es-ES" sz="1400" dirty="0" smtClean="0"/>
              <a:t>estudiante, </a:t>
            </a:r>
            <a:r>
              <a:rPr lang="es-ES" sz="1400" dirty="0"/>
              <a:t>personal administrativo-docente </a:t>
            </a:r>
            <a:r>
              <a:rPr lang="es-ES" sz="1400" dirty="0" smtClean="0"/>
              <a:t>o </a:t>
            </a:r>
            <a:r>
              <a:rPr lang="es-ES" sz="1400" dirty="0"/>
              <a:t>público general </a:t>
            </a:r>
            <a:r>
              <a:rPr lang="es-ES" sz="1400" dirty="0" smtClean="0"/>
              <a:t>completará el </a:t>
            </a: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formulario</a:t>
            </a:r>
            <a:r>
              <a:rPr lang="es-ES" sz="2000" b="1" dirty="0" smtClean="0"/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9552" y="6453336"/>
            <a:ext cx="66967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Rectángulo"/>
          <p:cNvSpPr/>
          <p:nvPr/>
        </p:nvSpPr>
        <p:spPr>
          <a:xfrm>
            <a:off x="539552" y="6381328"/>
            <a:ext cx="8352928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" y="2072488"/>
            <a:ext cx="5249395" cy="41128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87" y="927641"/>
            <a:ext cx="4000276" cy="49681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3 Rectángulo"/>
          <p:cNvSpPr>
            <a:spLocks noChangeArrowheads="1"/>
          </p:cNvSpPr>
          <p:nvPr/>
        </p:nvSpPr>
        <p:spPr bwMode="auto">
          <a:xfrm>
            <a:off x="4644008" y="188640"/>
            <a:ext cx="44197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 Black" pitchFamily="34" charset="0"/>
              </a:rPr>
              <a:t>Buzón de Reclamos, </a:t>
            </a:r>
            <a:r>
              <a:rPr lang="es-ES" sz="1400" dirty="0" smtClean="0">
                <a:latin typeface="Arial Black" pitchFamily="34" charset="0"/>
              </a:rPr>
              <a:t>Quejas, Sugerencias &amp; </a:t>
            </a:r>
            <a:r>
              <a:rPr lang="es-ES" sz="1400" dirty="0">
                <a:latin typeface="Arial Black" pitchFamily="34" charset="0"/>
              </a:rPr>
              <a:t>A</a:t>
            </a:r>
            <a:r>
              <a:rPr lang="es-ES" sz="1400" dirty="0" smtClean="0">
                <a:latin typeface="Arial Black" pitchFamily="34" charset="0"/>
              </a:rPr>
              <a:t>gradecimientos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1187624" y="1268760"/>
            <a:ext cx="4896544" cy="27363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52539"/>
            <a:ext cx="1622987" cy="1438560"/>
          </a:xfrm>
          <a:prstGeom prst="rect">
            <a:avLst/>
          </a:prstGeom>
        </p:spPr>
      </p:pic>
      <p:sp>
        <p:nvSpPr>
          <p:cNvPr id="9" name="8 Llamada ovalada"/>
          <p:cNvSpPr/>
          <p:nvPr/>
        </p:nvSpPr>
        <p:spPr>
          <a:xfrm rot="21274545">
            <a:off x="1952974" y="899443"/>
            <a:ext cx="2136741" cy="1588892"/>
          </a:xfrm>
          <a:prstGeom prst="wedgeEllipseCallout">
            <a:avLst>
              <a:gd name="adj1" fmla="val -64771"/>
              <a:gd name="adj2" fmla="val -77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2014292" y="1123179"/>
            <a:ext cx="20141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Una vez recibida la </a:t>
            </a:r>
            <a:r>
              <a:rPr lang="es-ES" sz="1400" b="1" dirty="0" smtClean="0"/>
              <a:t>RQS &amp; Agradecimiento, </a:t>
            </a:r>
            <a:r>
              <a:rPr lang="es-ES" sz="1400" b="1" dirty="0" smtClean="0"/>
              <a:t>¿cómo las unidades deben atenderla?</a:t>
            </a:r>
            <a:endParaRPr lang="es-ES" sz="1400" b="1" dirty="0"/>
          </a:p>
        </p:txBody>
      </p:sp>
      <p:sp>
        <p:nvSpPr>
          <p:cNvPr id="2" name="1 Elipse"/>
          <p:cNvSpPr/>
          <p:nvPr/>
        </p:nvSpPr>
        <p:spPr>
          <a:xfrm>
            <a:off x="4160030" y="1374305"/>
            <a:ext cx="697100" cy="632952"/>
          </a:xfrm>
          <a:prstGeom prst="ellips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 Black" pitchFamily="34" charset="0"/>
              </a:rPr>
              <a:t>1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487312" y="2420479"/>
            <a:ext cx="672718" cy="534331"/>
          </a:xfrm>
          <a:prstGeom prst="ellips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Black" pitchFamily="34" charset="0"/>
              </a:rPr>
              <a:t>2</a:t>
            </a:r>
          </a:p>
        </p:txBody>
      </p:sp>
      <p:sp>
        <p:nvSpPr>
          <p:cNvPr id="12" name="11 Elipse"/>
          <p:cNvSpPr/>
          <p:nvPr/>
        </p:nvSpPr>
        <p:spPr>
          <a:xfrm>
            <a:off x="184823" y="3013525"/>
            <a:ext cx="709457" cy="648072"/>
          </a:xfrm>
          <a:prstGeom prst="ellips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 Black" pitchFamily="34" charset="0"/>
              </a:rPr>
              <a:t>3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39552" y="6453336"/>
            <a:ext cx="66967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17 CuadroTexto"/>
          <p:cNvSpPr txBox="1"/>
          <p:nvPr/>
        </p:nvSpPr>
        <p:spPr>
          <a:xfrm>
            <a:off x="6948264" y="69151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3. Procedimiento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539552" y="6381328"/>
            <a:ext cx="8352928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Rectángulo"/>
          <p:cNvSpPr/>
          <p:nvPr/>
        </p:nvSpPr>
        <p:spPr>
          <a:xfrm>
            <a:off x="4894585" y="1274700"/>
            <a:ext cx="4107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La Dirección de Calidad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enviará </a:t>
            </a:r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una primera respuesta de recibimiento de la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RQS &amp; Agradecimiento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notificándole </a:t>
            </a:r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al usuario que pronto será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atendida su solicitud.</a:t>
            </a:r>
            <a:endParaRPr lang="es-ES" sz="1400" dirty="0"/>
          </a:p>
        </p:txBody>
      </p:sp>
      <p:sp>
        <p:nvSpPr>
          <p:cNvPr id="24" name="23 Elipse"/>
          <p:cNvSpPr/>
          <p:nvPr/>
        </p:nvSpPr>
        <p:spPr>
          <a:xfrm>
            <a:off x="189919" y="3881728"/>
            <a:ext cx="709457" cy="648072"/>
          </a:xfrm>
          <a:prstGeom prst="ellips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Black" pitchFamily="34" charset="0"/>
              </a:rPr>
              <a:t>4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24284" y="2447767"/>
            <a:ext cx="4777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Lo primero que debe hacer es tomarse un momento y leer detenidamente la insatisfacción del usuario</a:t>
            </a:r>
            <a:r>
              <a:rPr lang="es-ES" sz="1400" dirty="0">
                <a:solidFill>
                  <a:prstClr val="black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942396" y="3137780"/>
            <a:ext cx="80220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Trate de proyectar una respuesta que sea fácil de asimilar a la persona que esta realizando el reclamo queja o sugerencia</a:t>
            </a:r>
            <a:r>
              <a:rPr lang="es-ES" sz="1600" b="1" dirty="0">
                <a:solidFill>
                  <a:prstClr val="black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942395" y="3947276"/>
            <a:ext cx="8059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Responda con cortesía y amabilidad, póngase en los zapatos del usuario y entienda el RQS. Es importante que el usuario se sienta atendido, aunque la solución no sea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inmediata. </a:t>
            </a:r>
            <a:endParaRPr lang="es-ES" sz="1400" b="1" dirty="0"/>
          </a:p>
        </p:txBody>
      </p:sp>
      <p:sp>
        <p:nvSpPr>
          <p:cNvPr id="27" name="26 Elipse"/>
          <p:cNvSpPr/>
          <p:nvPr/>
        </p:nvSpPr>
        <p:spPr>
          <a:xfrm>
            <a:off x="189919" y="4767028"/>
            <a:ext cx="709457" cy="648072"/>
          </a:xfrm>
          <a:prstGeom prst="ellips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 Black" pitchFamily="34" charset="0"/>
              </a:rPr>
              <a:t>5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899376" y="4829454"/>
            <a:ext cx="8065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Si se trata de una sugerencia refiera con mucha amabilidad que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tomará </a:t>
            </a:r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en cuenta su propuesta para evaluar y mejorar el servicio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prestado.</a:t>
            </a:r>
            <a:endParaRPr lang="es-ES" sz="1400" dirty="0"/>
          </a:p>
        </p:txBody>
      </p:sp>
      <p:sp>
        <p:nvSpPr>
          <p:cNvPr id="29" name="28 Rectángulo"/>
          <p:cNvSpPr/>
          <p:nvPr/>
        </p:nvSpPr>
        <p:spPr>
          <a:xfrm>
            <a:off x="991126" y="5681434"/>
            <a:ext cx="8010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400" b="1" dirty="0">
                <a:latin typeface="Ancizar Sans Regular"/>
              </a:rPr>
              <a:t>En caso de ser un reclamo y no sea posible atenderlo de manera total o parcial, motive su respuesta basada en las normas o funciones que limitan esa posibilidad en la universidad. </a:t>
            </a:r>
          </a:p>
        </p:txBody>
      </p:sp>
      <p:sp>
        <p:nvSpPr>
          <p:cNvPr id="30" name="29 Elipse"/>
          <p:cNvSpPr/>
          <p:nvPr/>
        </p:nvSpPr>
        <p:spPr>
          <a:xfrm>
            <a:off x="189919" y="5556582"/>
            <a:ext cx="709457" cy="648072"/>
          </a:xfrm>
          <a:prstGeom prst="ellips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Black" pitchFamily="34" charset="0"/>
              </a:rPr>
              <a:t>6</a:t>
            </a:r>
          </a:p>
        </p:txBody>
      </p:sp>
      <p:sp>
        <p:nvSpPr>
          <p:cNvPr id="23" name="3 Rectángulo"/>
          <p:cNvSpPr>
            <a:spLocks noChangeArrowheads="1"/>
          </p:cNvSpPr>
          <p:nvPr/>
        </p:nvSpPr>
        <p:spPr bwMode="auto">
          <a:xfrm>
            <a:off x="4582161" y="199419"/>
            <a:ext cx="44197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 Black" pitchFamily="34" charset="0"/>
              </a:rPr>
              <a:t>Buzón de Reclamos, </a:t>
            </a:r>
            <a:r>
              <a:rPr lang="es-ES" sz="1400" dirty="0" smtClean="0">
                <a:latin typeface="Arial Black" pitchFamily="34" charset="0"/>
              </a:rPr>
              <a:t>Quejas, Sugerencias &amp; </a:t>
            </a:r>
            <a:r>
              <a:rPr lang="es-ES" sz="1400" dirty="0">
                <a:latin typeface="Arial Black" pitchFamily="34" charset="0"/>
              </a:rPr>
              <a:t>A</a:t>
            </a:r>
            <a:r>
              <a:rPr lang="es-ES" sz="1400" dirty="0" smtClean="0">
                <a:latin typeface="Arial Black" pitchFamily="34" charset="0"/>
              </a:rPr>
              <a:t>gradecimientos</a:t>
            </a:r>
          </a:p>
        </p:txBody>
      </p:sp>
    </p:spTree>
    <p:extLst>
      <p:ext uri="{BB962C8B-B14F-4D97-AF65-F5344CB8AC3E}">
        <p14:creationId xmlns:p14="http://schemas.microsoft.com/office/powerpoint/2010/main" val="39391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24" grpId="0" animBg="1"/>
      <p:bldP spid="2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ntágono"/>
          <p:cNvSpPr/>
          <p:nvPr/>
        </p:nvSpPr>
        <p:spPr>
          <a:xfrm>
            <a:off x="121797" y="4154904"/>
            <a:ext cx="4316755" cy="1264774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 importante </a:t>
            </a:r>
            <a:r>
              <a:rPr lang="es-V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responder el correo recibido del (estudiante, </a:t>
            </a:r>
            <a:r>
              <a:rPr lang="es-V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personal administrativo-docente </a:t>
            </a:r>
            <a:r>
              <a:rPr lang="es-V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s-V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público </a:t>
            </a:r>
            <a:r>
              <a:rPr lang="es-V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general) con </a:t>
            </a:r>
            <a:r>
              <a:rPr lang="es-VE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copia a:</a:t>
            </a:r>
            <a:endParaRPr lang="es-V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604062" y="3789040"/>
            <a:ext cx="851515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VE" sz="1400" dirty="0"/>
              <a:t>Caracas</a:t>
            </a:r>
            <a:endParaRPr lang="es-ES" sz="1400" dirty="0"/>
          </a:p>
        </p:txBody>
      </p:sp>
      <p:sp>
        <p:nvSpPr>
          <p:cNvPr id="10" name="9 Rectángulo"/>
          <p:cNvSpPr/>
          <p:nvPr/>
        </p:nvSpPr>
        <p:spPr>
          <a:xfrm>
            <a:off x="3540682" y="5453487"/>
            <a:ext cx="910827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VE" sz="1400" dirty="0"/>
              <a:t>Guayana</a:t>
            </a:r>
            <a:endParaRPr lang="es-ES" sz="1400" dirty="0"/>
          </a:p>
        </p:txBody>
      </p:sp>
      <p:sp>
        <p:nvSpPr>
          <p:cNvPr id="11" name="10 Rectángulo"/>
          <p:cNvSpPr/>
          <p:nvPr/>
        </p:nvSpPr>
        <p:spPr>
          <a:xfrm>
            <a:off x="4716017" y="3959020"/>
            <a:ext cx="4161217" cy="699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716017" y="5024823"/>
            <a:ext cx="4195063" cy="8582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66881" y="1065511"/>
            <a:ext cx="709457" cy="648072"/>
          </a:xfrm>
          <a:prstGeom prst="ellips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Black" pitchFamily="34" charset="0"/>
              </a:rPr>
              <a:t>6</a:t>
            </a:r>
          </a:p>
        </p:txBody>
      </p:sp>
      <p:sp>
        <p:nvSpPr>
          <p:cNvPr id="16" name="15 Elipse"/>
          <p:cNvSpPr/>
          <p:nvPr/>
        </p:nvSpPr>
        <p:spPr>
          <a:xfrm>
            <a:off x="274399" y="1964003"/>
            <a:ext cx="709457" cy="648072"/>
          </a:xfrm>
          <a:prstGeom prst="ellips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 Black" pitchFamily="34" charset="0"/>
              </a:rPr>
              <a:t>7</a:t>
            </a:r>
            <a:endParaRPr lang="es-ES" sz="2800" dirty="0">
              <a:latin typeface="Arial Black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060796" y="1168637"/>
            <a:ext cx="7928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Al momento de responder recuerde que importante hacerlo en un plazo menor a 72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horas. </a:t>
            </a:r>
            <a:endParaRPr lang="es-ES" sz="1400" b="1" dirty="0"/>
          </a:p>
        </p:txBody>
      </p:sp>
      <p:sp>
        <p:nvSpPr>
          <p:cNvPr id="18" name="17 Rectángulo"/>
          <p:cNvSpPr/>
          <p:nvPr/>
        </p:nvSpPr>
        <p:spPr>
          <a:xfrm>
            <a:off x="1051546" y="1952116"/>
            <a:ext cx="7825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Al cerrar la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RQS &amp; Agradecimiento </a:t>
            </a:r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notificar a la Dirección de Calidad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para contactar </a:t>
            </a:r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al usuario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y </a:t>
            </a:r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confirmar la satisfacción en la mejora del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servicio.</a:t>
            </a:r>
            <a:endParaRPr lang="es-ES" b="1" dirty="0"/>
          </a:p>
        </p:txBody>
      </p:sp>
      <p:sp>
        <p:nvSpPr>
          <p:cNvPr id="19" name="18 Elipse"/>
          <p:cNvSpPr/>
          <p:nvPr/>
        </p:nvSpPr>
        <p:spPr>
          <a:xfrm>
            <a:off x="274399" y="2770658"/>
            <a:ext cx="709457" cy="648072"/>
          </a:xfrm>
          <a:prstGeom prst="ellipse">
            <a:avLst/>
          </a:prstGeom>
          <a:solidFill>
            <a:srgbClr val="0099FF"/>
          </a:solidFill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 Black" pitchFamily="34" charset="0"/>
              </a:rPr>
              <a:t>8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5005831" y="5027627"/>
            <a:ext cx="367374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600" dirty="0" smtClean="0">
                <a:cs typeface="Arial" pitchFamily="34" charset="0"/>
                <a:hlinkClick r:id="rId2"/>
              </a:rPr>
              <a:t>calfaroa@ucab.edu.ve</a:t>
            </a:r>
            <a:r>
              <a:rPr lang="es-ES" sz="1600" dirty="0" smtClean="0">
                <a:cs typeface="Arial" pitchFamily="34" charset="0"/>
              </a:rPr>
              <a:t> </a:t>
            </a:r>
            <a:endParaRPr lang="es-ES" sz="1600" dirty="0">
              <a:cs typeface="Arial" pitchFamily="34" charset="0"/>
            </a:endParaRPr>
          </a:p>
          <a:p>
            <a:r>
              <a:rPr lang="es-ES" sz="1600" dirty="0" smtClean="0">
                <a:cs typeface="Arial" pitchFamily="34" charset="0"/>
                <a:hlinkClick r:id="rId3"/>
              </a:rPr>
              <a:t>arperaza@ucab.edu.ve</a:t>
            </a:r>
            <a:endParaRPr lang="es-ES" sz="1600" dirty="0" smtClean="0">
              <a:cs typeface="Arial" pitchFamily="34" charset="0"/>
            </a:endParaRPr>
          </a:p>
          <a:p>
            <a:r>
              <a:rPr lang="es-ES" sz="1600" dirty="0">
                <a:cs typeface="Arial" pitchFamily="34" charset="0"/>
                <a:hlinkClick r:id="rId4"/>
              </a:rPr>
              <a:t>calidadyambiente@ucab.edu.ve</a:t>
            </a:r>
            <a:endParaRPr lang="es-ES" sz="1600" dirty="0"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884276" y="3988817"/>
            <a:ext cx="391685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1600" dirty="0">
                <a:cs typeface="Arial" pitchFamily="34" charset="0"/>
                <a:hlinkClick r:id="rId4"/>
              </a:rPr>
              <a:t>calidadyambiente@ucab.edu.ve</a:t>
            </a:r>
            <a:r>
              <a:rPr lang="es-ES" sz="1600" dirty="0">
                <a:cs typeface="Arial" pitchFamily="34" charset="0"/>
              </a:rPr>
              <a:t> </a:t>
            </a:r>
          </a:p>
          <a:p>
            <a:r>
              <a:rPr lang="es-ES" sz="1600" dirty="0">
                <a:cs typeface="Arial" pitchFamily="34" charset="0"/>
                <a:hlinkClick r:id="rId5"/>
              </a:rPr>
              <a:t>mariajgo@ucab.edu.ve</a:t>
            </a:r>
            <a:r>
              <a:rPr lang="es-ES" sz="1600" dirty="0">
                <a:cs typeface="Arial" pitchFamily="34" charset="0"/>
              </a:rPr>
              <a:t>  </a:t>
            </a:r>
          </a:p>
        </p:txBody>
      </p:sp>
      <p:sp>
        <p:nvSpPr>
          <p:cNvPr id="23" name="17 Rectángulo"/>
          <p:cNvSpPr/>
          <p:nvPr/>
        </p:nvSpPr>
        <p:spPr>
          <a:xfrm>
            <a:off x="1031957" y="2841471"/>
            <a:ext cx="78256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¿Cómo responder a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los agradecimientos</a:t>
            </a:r>
            <a:r>
              <a:rPr lang="es-ES" sz="1400" b="1" dirty="0">
                <a:solidFill>
                  <a:prstClr val="black"/>
                </a:solidFill>
                <a:cs typeface="Arial" pitchFamily="34" charset="0"/>
              </a:rPr>
              <a:t>? agradecer los elogios con gracia y elegancia, </a:t>
            </a:r>
            <a:r>
              <a:rPr lang="es-ES" sz="1400" b="1" dirty="0" smtClean="0">
                <a:solidFill>
                  <a:prstClr val="black"/>
                </a:solidFill>
                <a:cs typeface="Arial" pitchFamily="34" charset="0"/>
              </a:rPr>
              <a:t>aceptarlos desde el corazón.</a:t>
            </a:r>
            <a:r>
              <a:rPr lang="es-VE" sz="1400" b="1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endParaRPr lang="es-VE" sz="1400" b="1" dirty="0">
              <a:solidFill>
                <a:prstClr val="black"/>
              </a:solidFill>
              <a:cs typeface="Arial" pitchFamily="34" charset="0"/>
            </a:endParaRPr>
          </a:p>
          <a:p>
            <a:pPr algn="just"/>
            <a:endParaRPr lang="es-ES" b="1" dirty="0"/>
          </a:p>
        </p:txBody>
      </p:sp>
      <p:sp>
        <p:nvSpPr>
          <p:cNvPr id="24" name="3 Rectángulo"/>
          <p:cNvSpPr>
            <a:spLocks noChangeArrowheads="1"/>
          </p:cNvSpPr>
          <p:nvPr/>
        </p:nvSpPr>
        <p:spPr bwMode="auto">
          <a:xfrm>
            <a:off x="4664182" y="134236"/>
            <a:ext cx="44197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 Black" pitchFamily="34" charset="0"/>
              </a:rPr>
              <a:t>Buzón de Reclamos, </a:t>
            </a:r>
            <a:r>
              <a:rPr lang="es-ES" sz="1400" dirty="0" smtClean="0">
                <a:latin typeface="Arial Black" pitchFamily="34" charset="0"/>
              </a:rPr>
              <a:t>Quejas, Sugerencias &amp; </a:t>
            </a:r>
            <a:r>
              <a:rPr lang="es-ES" sz="1400" dirty="0">
                <a:latin typeface="Arial Black" pitchFamily="34" charset="0"/>
              </a:rPr>
              <a:t>A</a:t>
            </a:r>
            <a:r>
              <a:rPr lang="es-ES" sz="1400" dirty="0" smtClean="0">
                <a:latin typeface="Arial Black" pitchFamily="34" charset="0"/>
              </a:rPr>
              <a:t>gradecimientos</a:t>
            </a:r>
          </a:p>
        </p:txBody>
      </p:sp>
    </p:spTree>
    <p:extLst>
      <p:ext uri="{BB962C8B-B14F-4D97-AF65-F5344CB8AC3E}">
        <p14:creationId xmlns:p14="http://schemas.microsoft.com/office/powerpoint/2010/main" val="10465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Llamada ovalada"/>
          <p:cNvSpPr/>
          <p:nvPr/>
        </p:nvSpPr>
        <p:spPr>
          <a:xfrm rot="21274545">
            <a:off x="3657991" y="940356"/>
            <a:ext cx="3809758" cy="1972276"/>
          </a:xfrm>
          <a:prstGeom prst="wedgeEllipseCallout">
            <a:avLst>
              <a:gd name="adj1" fmla="val -64562"/>
              <a:gd name="adj2" fmla="val 62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463109" y="1161928"/>
            <a:ext cx="2603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Desde la Dirección de Calidad y Mejora Continua, se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registran</a:t>
            </a:r>
            <a:r>
              <a:rPr lang="es-ES" sz="1600" dirty="0" smtClean="0"/>
              <a:t> las </a:t>
            </a:r>
            <a:r>
              <a:rPr lang="es-E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RQS</a:t>
            </a:r>
            <a:r>
              <a:rPr lang="es-ES" sz="1600" dirty="0" smtClean="0"/>
              <a:t> en una matriz para darle el seguimiento apropiado a las mismas.</a:t>
            </a:r>
            <a:endParaRPr lang="es-ES" sz="16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3" y="999618"/>
            <a:ext cx="2664296" cy="2380488"/>
          </a:xfrm>
          <a:prstGeom prst="rect">
            <a:avLst/>
          </a:prstGeom>
        </p:spPr>
      </p:pic>
      <p:sp>
        <p:nvSpPr>
          <p:cNvPr id="8" name="7 Pentágono"/>
          <p:cNvSpPr/>
          <p:nvPr/>
        </p:nvSpPr>
        <p:spPr>
          <a:xfrm>
            <a:off x="164685" y="3429000"/>
            <a:ext cx="3646647" cy="1437963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 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pasar </a:t>
            </a:r>
            <a:r>
              <a:rPr lang="es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72 horas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la unidad no ha dado respuesta 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usuario; </a:t>
            </a:r>
            <a:r>
              <a:rPr lang="es-E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enviaremos un 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recordatorio </a:t>
            </a:r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 responsable de la unidad.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7 Pentágono"/>
          <p:cNvSpPr/>
          <p:nvPr/>
        </p:nvSpPr>
        <p:spPr>
          <a:xfrm>
            <a:off x="181247" y="5157192"/>
            <a:ext cx="3646647" cy="108012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 contactará al usuario para confirmar la satisfacción en la mejora del servicio.</a:t>
            </a:r>
            <a:endParaRPr lang="es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39552" y="6453336"/>
            <a:ext cx="669674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13 CuadroTexto"/>
          <p:cNvSpPr txBox="1"/>
          <p:nvPr/>
        </p:nvSpPr>
        <p:spPr>
          <a:xfrm>
            <a:off x="7066216" y="59882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3. Procedimiento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39552" y="6381328"/>
            <a:ext cx="8352928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6565" t="15231" r="15878" b="9957"/>
          <a:stretch/>
        </p:blipFill>
        <p:spPr>
          <a:xfrm>
            <a:off x="3887924" y="2945566"/>
            <a:ext cx="5087132" cy="3291746"/>
          </a:xfrm>
          <a:prstGeom prst="rect">
            <a:avLst/>
          </a:prstGeom>
        </p:spPr>
      </p:pic>
      <p:sp>
        <p:nvSpPr>
          <p:cNvPr id="16" name="3 Rectángulo"/>
          <p:cNvSpPr>
            <a:spLocks noChangeArrowheads="1"/>
          </p:cNvSpPr>
          <p:nvPr/>
        </p:nvSpPr>
        <p:spPr bwMode="auto">
          <a:xfrm>
            <a:off x="4664182" y="134236"/>
            <a:ext cx="441978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 Black" pitchFamily="34" charset="0"/>
              </a:rPr>
              <a:t>Buzón de Reclamos, </a:t>
            </a:r>
            <a:r>
              <a:rPr lang="es-ES" sz="1400" dirty="0" smtClean="0">
                <a:latin typeface="Arial Black" pitchFamily="34" charset="0"/>
              </a:rPr>
              <a:t>Quejas, Sugerencias &amp; </a:t>
            </a:r>
            <a:r>
              <a:rPr lang="es-ES" sz="1400" dirty="0">
                <a:latin typeface="Arial Black" pitchFamily="34" charset="0"/>
              </a:rPr>
              <a:t>A</a:t>
            </a:r>
            <a:r>
              <a:rPr lang="es-ES" sz="1400" dirty="0" smtClean="0">
                <a:latin typeface="Arial Black" pitchFamily="34" charset="0"/>
              </a:rPr>
              <a:t>gradecimientos</a:t>
            </a:r>
          </a:p>
        </p:txBody>
      </p:sp>
    </p:spTree>
    <p:extLst>
      <p:ext uri="{BB962C8B-B14F-4D97-AF65-F5344CB8AC3E}">
        <p14:creationId xmlns:p14="http://schemas.microsoft.com/office/powerpoint/2010/main" val="20366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00B05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8913</TotalTime>
  <Words>588</Words>
  <Application>Microsoft Office PowerPoint</Application>
  <PresentationFormat>Presentación en pantalla (4:3)</PresentationFormat>
  <Paragraphs>74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Ancizar Sans Regular</vt:lpstr>
      <vt:lpstr>Arial</vt:lpstr>
      <vt:lpstr>Arial Black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UCAB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uiso</dc:creator>
  <cp:lastModifiedBy>Carmen Alfaro</cp:lastModifiedBy>
  <cp:revision>592</cp:revision>
  <cp:lastPrinted>2017-10-03T18:25:39Z</cp:lastPrinted>
  <dcterms:created xsi:type="dcterms:W3CDTF">2011-11-03T14:36:35Z</dcterms:created>
  <dcterms:modified xsi:type="dcterms:W3CDTF">2022-10-14T12:12:58Z</dcterms:modified>
</cp:coreProperties>
</file>